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9" r:id="rId6"/>
    <p:sldId id="262" r:id="rId7"/>
    <p:sldId id="260" r:id="rId8"/>
    <p:sldId id="261" r:id="rId9"/>
    <p:sldId id="263" r:id="rId10"/>
    <p:sldId id="264" r:id="rId11"/>
    <p:sldId id="266" r:id="rId12"/>
    <p:sldId id="280" r:id="rId13"/>
    <p:sldId id="281" r:id="rId14"/>
    <p:sldId id="267" r:id="rId15"/>
    <p:sldId id="268" r:id="rId16"/>
    <p:sldId id="277" r:id="rId17"/>
    <p:sldId id="283" r:id="rId18"/>
    <p:sldId id="271" r:id="rId19"/>
    <p:sldId id="284" r:id="rId20"/>
    <p:sldId id="272" r:id="rId21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04" autoAdjust="0"/>
  </p:normalViewPr>
  <p:slideViewPr>
    <p:cSldViewPr snapToGrid="0" showGuides="1">
      <p:cViewPr varScale="1">
        <p:scale>
          <a:sx n="62" d="100"/>
          <a:sy n="62" d="100"/>
        </p:scale>
        <p:origin x="48" y="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07.04.2023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2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68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0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48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Δ.1.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l-G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ΜΗΧΑΝΙΚΟΣ ΑΕΡΙΣΜΟΣ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3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7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8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2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1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D1.7 – VENTILATION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7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6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code </a:t>
            </a:r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KPI name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336431"/>
            <a:ext cx="8229600" cy="45259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Testo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0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0" r:id="rId10"/>
    <p:sldLayoutId id="2147483661" r:id="rId11"/>
    <p:sldLayoutId id="2147483664" r:id="rId12"/>
    <p:sldLayoutId id="2147483665" r:id="rId13"/>
    <p:sldLayoutId id="2147483670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sz="3600" dirty="0"/>
              <a:t>حساب التقييم</a:t>
            </a:r>
            <a:endParaRPr lang="it-IT" sz="3600" dirty="0"/>
          </a:p>
          <a:p>
            <a:pPr marL="0" indent="0">
              <a:buNone/>
            </a:pPr>
            <a:r>
              <a:rPr lang="ar-JO" sz="3600" dirty="0"/>
              <a:t>لم</a:t>
            </a:r>
            <a:r>
              <a:rPr lang="ar" sz="3600" dirty="0"/>
              <a:t>عايير</a:t>
            </a:r>
          </a:p>
          <a:p>
            <a:pPr marL="0" indent="0">
              <a:buNone/>
            </a:pPr>
            <a:r>
              <a:rPr lang="ar-JO" sz="3600" dirty="0"/>
              <a:t>أداة البناء المستدام – معيار البناء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</a:t>
            </a:r>
            <a:endParaRPr lang="it-IT" sz="2400" dirty="0"/>
          </a:p>
          <a:p>
            <a:pPr marL="457200" lvl="0" indent="-457200" algn="r" rtl="1">
              <a:buFont typeface="+mj-lt"/>
              <a:buAutoNum type="arabicPeriod" startAt="6"/>
            </a:pPr>
            <a:r>
              <a:rPr lang="ar" sz="2400" dirty="0"/>
              <a:t>احسب القيمة الموزونة لمعدل التهوية الميكانيكية للمبنى كنسبة لمجموع منتجات </a:t>
            </a:r>
            <a:r>
              <a:rPr lang="ar" sz="2400" b="1" dirty="0"/>
              <a:t>معدل التهوية</a:t>
            </a:r>
            <a:r>
              <a:rPr lang="ar" sz="2400" dirty="0"/>
              <a:t> </a:t>
            </a:r>
            <a:r>
              <a:rPr lang="ar" sz="2400" dirty="0">
                <a:solidFill>
                  <a:srgbClr val="1A965E"/>
                </a:solidFill>
              </a:rPr>
              <a:t>(الخطوة 4) </a:t>
            </a:r>
            <a:r>
              <a:rPr lang="ar" sz="2400" dirty="0"/>
              <a:t>إلى إجمالي </a:t>
            </a:r>
            <a:r>
              <a:rPr lang="ar" sz="2400" b="1" dirty="0"/>
              <a:t>مساحة الأرضية الداخلية </a:t>
            </a:r>
            <a:r>
              <a:rPr lang="ar" sz="2400" dirty="0"/>
              <a:t>للمسافات المميزة المحددة </a:t>
            </a:r>
            <a:r>
              <a:rPr lang="ar" sz="2800" dirty="0">
                <a:solidFill>
                  <a:srgbClr val="1A965E"/>
                </a:solidFill>
              </a:rPr>
              <a:t>(الخطوة 3) </a:t>
            </a:r>
            <a:r>
              <a:rPr lang="ar" sz="2800" dirty="0"/>
              <a:t>، [ </a:t>
            </a:r>
            <a:r>
              <a:rPr lang="ar" sz="2400" dirty="0"/>
              <a:t>l / s / m </a:t>
            </a:r>
            <a:r>
              <a:rPr lang="ar" sz="2400" baseline="30000" dirty="0"/>
              <a:t>2 </a:t>
            </a:r>
            <a:r>
              <a:rPr lang="ar" sz="2800" dirty="0"/>
              <a:t>] .</a:t>
            </a:r>
            <a:endParaRPr lang="en-US" sz="2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2576612" y="3321219"/>
            <a:ext cx="3945088" cy="1260773"/>
            <a:chOff x="2576612" y="3321219"/>
            <a:chExt cx="3945088" cy="12607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9389"/>
            <a:stretch/>
          </p:blipFill>
          <p:spPr>
            <a:xfrm>
              <a:off x="4043680" y="3321219"/>
              <a:ext cx="2478020" cy="126077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576612" y="3720772"/>
              <a:ext cx="14670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rtl="1"/>
              <a:r>
                <a:rPr lang="ar" sz="2400" b="1" dirty="0"/>
                <a:t>معدل التهوية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335899" y="69263"/>
            <a:ext cx="7415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dirty="0"/>
              <a:t>حيث</a:t>
            </a:r>
            <a:endParaRPr lang="en-GB" sz="2400" dirty="0"/>
          </a:p>
          <a:p>
            <a:pPr algn="r" rtl="1"/>
            <a:r>
              <a:rPr lang="ar" sz="2400" dirty="0"/>
              <a:t>V </a:t>
            </a:r>
            <a:r>
              <a:rPr lang="ar" sz="2400" baseline="-25000" dirty="0"/>
              <a:t>أنا</a:t>
            </a:r>
            <a:r>
              <a:rPr lang="ar" sz="2400" dirty="0"/>
              <a:t> = معدل التهوية المحسوب في الغرفة </a:t>
            </a:r>
            <a:r>
              <a:rPr lang="ar" sz="2400" dirty="0" err="1"/>
              <a:t>الأولى </a:t>
            </a:r>
            <a:r>
              <a:rPr lang="ar" sz="2400" dirty="0"/>
              <a:t>(لتر / ثانية / م </a:t>
            </a:r>
            <a:r>
              <a:rPr lang="ar" sz="2400" baseline="30000" dirty="0"/>
              <a:t>2 </a:t>
            </a:r>
            <a:r>
              <a:rPr lang="ar" sz="2400" dirty="0"/>
              <a:t>)</a:t>
            </a:r>
          </a:p>
          <a:p>
            <a:pPr algn="r" rtl="1"/>
            <a:r>
              <a:rPr lang="ar" sz="2400" dirty="0" err="1"/>
              <a:t>S </a:t>
            </a:r>
            <a:r>
              <a:rPr lang="ar" sz="2400" baseline="-25000" dirty="0" err="1"/>
              <a:t>u، i </a:t>
            </a:r>
            <a:r>
              <a:rPr lang="ar" sz="2400" dirty="0"/>
              <a:t>= مساحة أرضية مفيدة للغرفة </a:t>
            </a:r>
            <a:r>
              <a:rPr lang="ar" sz="2400" dirty="0" err="1"/>
              <a:t>الأولى </a:t>
            </a:r>
            <a:r>
              <a:rPr lang="ar" sz="2400" dirty="0"/>
              <a:t>(م </a:t>
            </a:r>
            <a:r>
              <a:rPr lang="ar" sz="2400" baseline="30000" dirty="0"/>
              <a:t>2 </a:t>
            </a:r>
            <a:r>
              <a:rPr lang="ar" sz="2400" dirty="0"/>
              <a:t>)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205" y="5151765"/>
            <a:ext cx="2024594" cy="133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60374" y="5779673"/>
            <a:ext cx="995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لتر / ثانية / م </a:t>
            </a:r>
            <a:r>
              <a:rPr lang="ar" sz="24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515C57-5F02-46E5-B160-48A0B8027FFD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E81EF8-3520-413E-88FE-D44440FC6830}"/>
              </a:ext>
            </a:extLst>
          </p:cNvPr>
          <p:cNvSpPr/>
          <p:nvPr/>
        </p:nvSpPr>
        <p:spPr>
          <a:xfrm>
            <a:off x="2467480" y="5958068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988F35-E57F-4129-9262-365C5347C5EE}"/>
              </a:ext>
            </a:extLst>
          </p:cNvPr>
          <p:cNvSpPr/>
          <p:nvPr/>
        </p:nvSpPr>
        <p:spPr>
          <a:xfrm>
            <a:off x="769731" y="4601297"/>
            <a:ext cx="7415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2400" dirty="0"/>
              <a:t>حيث</a:t>
            </a:r>
            <a:endParaRPr lang="en-GB" sz="2400" dirty="0"/>
          </a:p>
          <a:p>
            <a:r>
              <a:rPr lang="en-GB" sz="2400" dirty="0"/>
              <a:t>V</a:t>
            </a:r>
            <a:r>
              <a:rPr lang="en-GB" sz="2400" baseline="-25000" dirty="0"/>
              <a:t>i</a:t>
            </a:r>
            <a:r>
              <a:rPr lang="en-GB" sz="2400" dirty="0"/>
              <a:t> = </a:t>
            </a:r>
            <a:r>
              <a:rPr lang="ar-JO" sz="2400" dirty="0"/>
              <a:t> معدل التهوية المحسوبة في الغرفة  </a:t>
            </a:r>
            <a:r>
              <a:rPr lang="en-GB" sz="2400" dirty="0" err="1"/>
              <a:t>i-th</a:t>
            </a:r>
            <a:r>
              <a:rPr lang="en-GB" sz="2400" dirty="0"/>
              <a:t> room (l/s/m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</a:p>
          <a:p>
            <a:r>
              <a:rPr lang="en-GB" sz="2400" dirty="0" err="1"/>
              <a:t>S</a:t>
            </a:r>
            <a:r>
              <a:rPr lang="en-GB" sz="2400" baseline="-25000" dirty="0" err="1"/>
              <a:t>u,i</a:t>
            </a:r>
            <a:r>
              <a:rPr lang="en-GB" sz="2400" dirty="0"/>
              <a:t> = </a:t>
            </a:r>
            <a:r>
              <a:rPr lang="ar-JO" sz="2400" dirty="0"/>
              <a:t>مساحة الطابق المفيدة </a:t>
            </a:r>
            <a:r>
              <a:rPr lang="en-US" sz="2400" dirty="0"/>
              <a:t> </a:t>
            </a:r>
            <a:r>
              <a:rPr lang="en-GB" sz="2400" dirty="0"/>
              <a:t>of the </a:t>
            </a:r>
            <a:r>
              <a:rPr lang="en-GB" sz="2400" dirty="0" err="1"/>
              <a:t>i-th</a:t>
            </a:r>
            <a:r>
              <a:rPr lang="en-GB" sz="2400" dirty="0"/>
              <a:t> room (m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663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786566" cy="5088822"/>
          </a:xfrm>
        </p:spPr>
        <p:txBody>
          <a:bodyPr>
            <a:normAutofit fontScale="25000" lnSpcReduction="20000"/>
          </a:bodyPr>
          <a:lstStyle/>
          <a:p>
            <a:pPr marL="0" indent="0" algn="r" rtl="1">
              <a:buNone/>
            </a:pPr>
            <a:r>
              <a:rPr lang="ar" sz="96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  <a:p>
            <a:pPr marL="357188" indent="-357188" algn="r" rtl="1">
              <a:spcBef>
                <a:spcPts val="0"/>
              </a:spcBef>
              <a:buNone/>
            </a:pPr>
            <a:endParaRPr lang="en-GB" sz="4000" b="1" dirty="0">
              <a:solidFill>
                <a:prstClr val="black"/>
              </a:solidFill>
            </a:endParaRPr>
          </a:p>
          <a:p>
            <a:pPr marL="357188" indent="-357188" algn="r" rtl="1">
              <a:spcBef>
                <a:spcPts val="600"/>
              </a:spcBef>
              <a:buNone/>
            </a:pPr>
            <a:r>
              <a:rPr lang="ar" sz="8000" b="1" dirty="0">
                <a:solidFill>
                  <a:prstClr val="black"/>
                </a:solidFill>
              </a:rPr>
              <a:t>المستوى (المستويات ) </a:t>
            </a:r>
            <a:r>
              <a:rPr lang="ar" sz="8000" dirty="0">
                <a:solidFill>
                  <a:prstClr val="black"/>
                </a:solidFill>
              </a:rPr>
              <a:t>(الإطار الأوروبي للمباني المستدامة) المؤشر 4.1: جودة الهواء الداخلي. وثيقة وضعتها المفوضية الأوروبية - مركز الأبحاث المشترك ، يناير 2021</a:t>
            </a:r>
          </a:p>
          <a:p>
            <a:pPr marL="357188" lvl="0" indent="-357188" algn="r" rtl="1">
              <a:spcBef>
                <a:spcPts val="600"/>
              </a:spcBef>
              <a:buNone/>
            </a:pPr>
            <a:r>
              <a:rPr lang="ar" sz="8000" b="1" dirty="0"/>
              <a:t>EN 16516: </a:t>
            </a:r>
            <a:r>
              <a:rPr lang="ar" sz="8000" dirty="0"/>
              <a:t>منتجات البناء: تقييم إطلاق المواد الخطرة - تحديد الانبعاثات في الهواء الداخلي</a:t>
            </a:r>
            <a:endParaRPr lang="en-GB" sz="8000" dirty="0"/>
          </a:p>
          <a:p>
            <a:pPr marL="357188" lvl="0" indent="-357188" algn="r" rtl="1">
              <a:spcBef>
                <a:spcPts val="600"/>
              </a:spcBef>
              <a:buNone/>
            </a:pPr>
            <a:r>
              <a:rPr lang="ar" sz="8000" b="1" dirty="0"/>
              <a:t>ISO 16000-6 </a:t>
            </a:r>
            <a:r>
              <a:rPr lang="ar" sz="8000" dirty="0"/>
              <a:t>: 2021 - الهواء الداخلي - الجزء 6: تحديد المركبات العضوية (VVOC ، VOC ، SVOC) في الهواء الداخلي وفي غرفة الاختبار عن طريق أخذ عينات نشطة على أنابيب المواد الماصة ، والامتصاص الحراري وكروماتوجرافيا الغاز باستخدام MS أو MS FID</a:t>
            </a:r>
          </a:p>
          <a:p>
            <a:pPr marL="357188" lvl="0" indent="-357188" algn="r" rtl="1">
              <a:spcBef>
                <a:spcPts val="600"/>
              </a:spcBef>
              <a:buNone/>
            </a:pPr>
            <a:r>
              <a:rPr lang="ar" sz="8000" b="1" dirty="0"/>
              <a:t>EN 16798-1 </a:t>
            </a:r>
            <a:r>
              <a:rPr lang="ar" sz="8000" dirty="0"/>
              <a:t>: 2019 أداء الطاقة للمباني - تهوية المباني - الجزء 1: معلمات المدخلات البيئية الداخلية لتصميم وتقييم أداء الطاقة للمباني التي تتناول جودة الهواء الداخلي والبيئة الحرارية والإضاءة والصوتيات .</a:t>
            </a:r>
          </a:p>
          <a:p>
            <a:pPr marL="357188" indent="-357188" algn="r" rtl="1">
              <a:spcBef>
                <a:spcPts val="600"/>
              </a:spcBef>
              <a:buNone/>
            </a:pPr>
            <a:r>
              <a:rPr lang="ar" sz="8000" b="1" dirty="0">
                <a:solidFill>
                  <a:prstClr val="black"/>
                </a:solidFill>
              </a:rPr>
              <a:t>EN 16798-7 </a:t>
            </a:r>
            <a:r>
              <a:rPr lang="ar" sz="8000" dirty="0">
                <a:solidFill>
                  <a:prstClr val="black"/>
                </a:solidFill>
              </a:rPr>
              <a:t>: 2017. أداء الطاقة في المباني - التهوية للمباني - الجزء السابع: طرق الحساب لتحديد معدلات تدفق الهواء في المباني بما في ذلك التسرب. بروكسل: اللجنة الأوروبية للتوحيد القياسي.</a:t>
            </a:r>
          </a:p>
          <a:p>
            <a:pPr marL="357188" indent="-357188" algn="r" rtl="1">
              <a:spcBef>
                <a:spcPts val="600"/>
              </a:spcBef>
              <a:buNone/>
            </a:pPr>
            <a:r>
              <a:rPr lang="ar" sz="8000" b="1" dirty="0"/>
              <a:t>EN 12599 </a:t>
            </a:r>
            <a:r>
              <a:rPr lang="ar" sz="8000" dirty="0"/>
              <a:t>- تهوية المباني - إجراءات الاختبار وطرق القياس لتسليم أنظمة تكييف الهواء والتهوية.</a:t>
            </a:r>
          </a:p>
          <a:p>
            <a:pPr marL="357188" lvl="0" indent="-357188" algn="r" rtl="1">
              <a:spcBef>
                <a:spcPts val="600"/>
              </a:spcBef>
              <a:buNone/>
            </a:pPr>
            <a:endParaRPr lang="en-GB" sz="8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A16F4A-2564-47DE-8683-F1EEDD45018F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16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418576" cy="4752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386E01-7CC5-4C16-966B-2B1B5285870F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73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958293"/>
            <a:ext cx="8105775" cy="3178992"/>
          </a:xfrm>
          <a:noFill/>
        </p:spPr>
        <p:txBody>
          <a:bodyPr>
            <a:normAutofit/>
          </a:bodyPr>
          <a:lstStyle/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يحتوي مبنى المكاتب الصغير الحالي على المساحات التالية :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مساحة المكتب </a:t>
            </a:r>
            <a:r>
              <a:rPr lang="ar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1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: مساحة الطابق 65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ومعدل التهوية 31.9</a:t>
            </a:r>
            <a:r>
              <a:rPr lang="ar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لتر / ثانية</a:t>
            </a:r>
            <a:r>
              <a:rPr lang="ar" sz="20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مساحة مكتبية </a:t>
            </a:r>
            <a:r>
              <a:rPr lang="ar" sz="2000" dirty="0"/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: مساحه </a:t>
            </a:r>
            <a:r>
              <a:rPr lang="ar-JO" sz="2000" dirty="0">
                <a:latin typeface="Calibri" panose="020F0502020204030204" pitchFamily="34" charset="0"/>
                <a:cs typeface="Calibri" panose="020F0502020204030204" pitchFamily="34" charset="0"/>
              </a:rPr>
              <a:t>الطابق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 15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ومعدل التهوية </a:t>
            </a:r>
            <a:r>
              <a:rPr lang="ar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14 لتر / ثانية</a:t>
            </a:r>
            <a:r>
              <a:rPr lang="ar" sz="20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baseline="30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مساحة المكتب 3: مساحة ال</a:t>
            </a:r>
            <a:r>
              <a:rPr lang="ar-JO" sz="2000" dirty="0">
                <a:latin typeface="Calibri" panose="020F0502020204030204" pitchFamily="34" charset="0"/>
                <a:cs typeface="Calibri" panose="020F0502020204030204" pitchFamily="34" charset="0"/>
              </a:rPr>
              <a:t>طابق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 15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ومعدل التهوية </a:t>
            </a:r>
            <a:r>
              <a:rPr lang="ar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7 لتر / ثانية</a:t>
            </a:r>
            <a:r>
              <a:rPr lang="ar" sz="20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قاعة المؤتمرات: مساحة الطابق 30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ومعدل التهوية </a:t>
            </a:r>
            <a:r>
              <a:rPr lang="ar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56.2 لتر / ثانية</a:t>
            </a:r>
            <a:r>
              <a:rPr lang="ar" sz="20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l-GR" sz="2000" baseline="30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/>
              <a:t>مساحات التداول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: مساحة ال</a:t>
            </a:r>
            <a:r>
              <a:rPr lang="ar-JO" sz="2000" dirty="0">
                <a:latin typeface="Calibri" panose="020F0502020204030204" pitchFamily="34" charset="0"/>
                <a:cs typeface="Calibri" panose="020F0502020204030204" pitchFamily="34" charset="0"/>
              </a:rPr>
              <a:t>طابق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 35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 ومعدل التهوية 11 لتر / ثانية</a:t>
            </a: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" sz="2000" dirty="0"/>
              <a:t>دورات المياه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: المساحه الارضيه 10 م </a:t>
            </a:r>
            <a:r>
              <a:rPr lang="ar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ar" sz="2000" dirty="0">
                <a:latin typeface="Calibri" panose="020F0502020204030204" pitchFamily="34" charset="0"/>
                <a:cs typeface="Calibri" panose="020F0502020204030204" pitchFamily="34" charset="0"/>
              </a:rPr>
              <a:t>ومعدل التهويه </a:t>
            </a:r>
            <a:r>
              <a:rPr lang="ar" sz="2000" dirty="0"/>
              <a:t>6 لتر / ث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14960" y="4137285"/>
            <a:ext cx="8514080" cy="1047106"/>
            <a:chOff x="314960" y="4530325"/>
            <a:chExt cx="8514080" cy="871948"/>
          </a:xfrm>
        </p:grpSpPr>
        <p:sp>
          <p:nvSpPr>
            <p:cNvPr id="11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5"/>
              <a:ext cx="8514080" cy="8719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معدل التهوية لكل مساحة </a:t>
              </a:r>
              <a:endParaRPr lang="en-US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185351" y="958293"/>
            <a:ext cx="202331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 1-2</a:t>
            </a:r>
            <a:endParaRPr lang="el-GR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80833A-EF3C-40FE-91DA-0646DB23E1A1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1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13" name="Rectangle 12"/>
          <p:cNvSpPr/>
          <p:nvPr/>
        </p:nvSpPr>
        <p:spPr>
          <a:xfrm>
            <a:off x="7710615" y="4202623"/>
            <a:ext cx="136096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5350" y="4628048"/>
            <a:ext cx="8886228" cy="101789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dirty="0"/>
              <a:t>اجمع نواتج </a:t>
            </a:r>
            <a:r>
              <a:rPr lang="ar" sz="2200" b="1" dirty="0"/>
              <a:t>معدل التهوية الميكانيكية </a:t>
            </a:r>
            <a:r>
              <a:rPr lang="ar" sz="2200" dirty="0"/>
              <a:t>في كل مساحة مضروبة </a:t>
            </a:r>
            <a:r>
              <a:rPr lang="ar" sz="2200" b="1" dirty="0"/>
              <a:t>في مساحة ال</a:t>
            </a:r>
            <a:r>
              <a:rPr lang="ar-JO" sz="2200" b="1" dirty="0"/>
              <a:t>طابق</a:t>
            </a:r>
            <a:r>
              <a:rPr lang="ar" sz="2200" b="1" dirty="0"/>
              <a:t> المقابلة</a:t>
            </a:r>
            <a:endParaRPr lang="en-GB" sz="2200" b="1" dirty="0">
              <a:solidFill>
                <a:srgbClr val="FF0000"/>
              </a:solidFill>
            </a:endParaRPr>
          </a:p>
          <a:p>
            <a:pPr marL="0" indent="0" algn="r" rtl="1" fontAlgn="ctr">
              <a:buNone/>
            </a:pPr>
            <a:r>
              <a:rPr lang="ar" sz="2200" dirty="0"/>
              <a:t>((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0.49 </a:t>
            </a:r>
            <a:r>
              <a:rPr lang="ar" sz="2200" dirty="0"/>
              <a:t>* 65) + 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0.93 </a:t>
            </a:r>
            <a:r>
              <a:rPr lang="ar" sz="2200" dirty="0"/>
              <a:t>* 15) + 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0.47 </a:t>
            </a:r>
            <a:r>
              <a:rPr lang="ar" sz="2200" dirty="0"/>
              <a:t>* 15) + (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1.87 </a:t>
            </a:r>
            <a:r>
              <a:rPr lang="ar" sz="2200" dirty="0"/>
              <a:t>* 30)) = </a:t>
            </a:r>
            <a:r>
              <a:rPr lang="ar" sz="2200" b="1" u="sng" dirty="0"/>
              <a:t>109.1</a:t>
            </a:r>
            <a:r>
              <a:rPr lang="ar" sz="2200" b="1" dirty="0"/>
              <a:t> </a:t>
            </a:r>
            <a:r>
              <a:rPr lang="ar" sz="2400" b="1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لتر / ثانية</a:t>
            </a: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10616" y="934673"/>
            <a:ext cx="136096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7710616" y="3511515"/>
            <a:ext cx="136096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17" name="Rectangle 16"/>
          <p:cNvSpPr/>
          <p:nvPr/>
        </p:nvSpPr>
        <p:spPr>
          <a:xfrm>
            <a:off x="352881" y="3661098"/>
            <a:ext cx="72907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200" dirty="0"/>
              <a:t>احسب إجمالي </a:t>
            </a:r>
            <a:r>
              <a:rPr lang="ar" sz="2200" b="1" dirty="0"/>
              <a:t>مساحة ال</a:t>
            </a:r>
            <a:r>
              <a:rPr lang="ar-JO" sz="2200" b="1" dirty="0"/>
              <a:t>طوابق</a:t>
            </a:r>
            <a:r>
              <a:rPr lang="ar" sz="2200" b="1" dirty="0"/>
              <a:t> الداخلية</a:t>
            </a:r>
            <a:r>
              <a:rPr lang="ar" sz="2200" b="1" dirty="0">
                <a:solidFill>
                  <a:srgbClr val="FF0000"/>
                </a:solidFill>
              </a:rPr>
              <a:t> </a:t>
            </a:r>
            <a:r>
              <a:rPr lang="ar" sz="2200" dirty="0"/>
              <a:t>من جميع المساحات المختارة </a:t>
            </a:r>
            <a:r>
              <a:rPr lang="ar" sz="2200" b="1" dirty="0">
                <a:cs typeface="Calibri" panose="020F0502020204030204" pitchFamily="34" charset="0"/>
              </a:rPr>
              <a:t>: </a:t>
            </a:r>
            <a:r>
              <a:rPr lang="ar" sz="2200" b="1" u="sng" dirty="0">
                <a:cs typeface="Calibri" panose="020F0502020204030204" pitchFamily="34" charset="0"/>
              </a:rPr>
              <a:t>125</a:t>
            </a:r>
            <a:r>
              <a:rPr lang="ar" sz="2200" b="1" dirty="0">
                <a:cs typeface="Calibri" panose="020F0502020204030204" pitchFamily="34" charset="0"/>
              </a:rPr>
              <a:t>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r>
              <a:rPr lang="ar" sz="2200" b="1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2881" y="922823"/>
            <a:ext cx="7110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" sz="2200" dirty="0"/>
              <a:t>احسب معدل التهوية </a:t>
            </a:r>
            <a:r>
              <a:rPr lang="ar" sz="2200" b="1" dirty="0"/>
              <a:t>الميكانيكية لكل مساحة </a:t>
            </a:r>
            <a:r>
              <a:rPr lang="ar-JO" sz="2200" b="1" dirty="0"/>
              <a:t>طابق</a:t>
            </a:r>
            <a:r>
              <a:rPr lang="ar" sz="2200" b="1" dirty="0"/>
              <a:t> داخلية </a:t>
            </a:r>
            <a:r>
              <a:rPr lang="ar" sz="2200" dirty="0"/>
              <a:t>في المساحات </a:t>
            </a:r>
            <a:r>
              <a:rPr lang="ar" sz="2200" u="sng" dirty="0"/>
              <a:t>المميزة المختارة</a:t>
            </a:r>
            <a:r>
              <a:rPr lang="ar" sz="2200" dirty="0"/>
              <a:t> </a:t>
            </a:r>
            <a:r>
              <a:rPr lang="ar" sz="2400" dirty="0"/>
              <a:t>باستثناء أماكن الدوران وغرف الخدمة (أي المراحيض) </a:t>
            </a:r>
            <a:r>
              <a:rPr lang="ar" sz="2200" dirty="0"/>
              <a:t>:</a:t>
            </a:r>
            <a:endParaRPr lang="en-GB" sz="2200" dirty="0"/>
          </a:p>
        </p:txBody>
      </p:sp>
      <p:sp>
        <p:nvSpPr>
          <p:cNvPr id="19" name="Rectangle 18"/>
          <p:cNvSpPr/>
          <p:nvPr/>
        </p:nvSpPr>
        <p:spPr>
          <a:xfrm>
            <a:off x="903152" y="1853379"/>
            <a:ext cx="4795024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مساحة المكتب 1: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0.49 لتر / ثانية / م 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مساحة مكتبية </a:t>
            </a:r>
            <a:r>
              <a:rPr lang="ar" sz="2200" dirty="0"/>
              <a:t>2 </a:t>
            </a:r>
            <a:r>
              <a:rPr lang="ar" sz="2200" dirty="0">
                <a:cs typeface="Calibri" panose="020F0502020204030204" pitchFamily="34" charset="0"/>
              </a:rPr>
              <a:t>: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0.93 لتر / ثانية / م 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مساحة المكتب </a:t>
            </a:r>
            <a:r>
              <a:rPr lang="ar" sz="2200" dirty="0"/>
              <a:t>3 </a:t>
            </a:r>
            <a:r>
              <a:rPr lang="ar" sz="2200" dirty="0">
                <a:cs typeface="Calibri" panose="020F0502020204030204" pitchFamily="34" charset="0"/>
              </a:rPr>
              <a:t>: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0.47 لتر / ثانية / م 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ar" sz="2200" dirty="0">
                <a:cs typeface="Calibri" panose="020F0502020204030204" pitchFamily="34" charset="0"/>
              </a:rPr>
              <a:t>الاجتماعات : </a:t>
            </a:r>
            <a:r>
              <a:rPr lang="ar" sz="22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1.87 لتر / ثانية / م 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2</a:t>
            </a:r>
            <a:r>
              <a:rPr lang="ar" sz="2200" baseline="300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A4DAFB-575A-4C01-8BF4-731BE5FEA6F2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37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3840"/>
            <a:ext cx="2133600" cy="264160"/>
          </a:xfrm>
        </p:spPr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5831810" y="2302733"/>
            <a:ext cx="2643338" cy="1747344"/>
            <a:chOff x="6493433" y="4210022"/>
            <a:chExt cx="2643338" cy="1747344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𝟖𝟕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sz="2800" b="1" i="0" u="sng" baseline="30000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2</m:t>
                        </m:r>
                      </m:oMath>
                    </m:oMathPara>
                  </a14:m>
                  <a:endParaRPr lang="en-GB" sz="2800" b="1" u="sng" baseline="30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 xmlns:a="http://schemas.openxmlformats.org/drawingml/2006/main">
                    <a:rPr lang="a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/>
          <p:cNvSpPr/>
          <p:nvPr/>
        </p:nvSpPr>
        <p:spPr>
          <a:xfrm>
            <a:off x="7834184" y="1029555"/>
            <a:ext cx="1237395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6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615454" y="1040740"/>
            <a:ext cx="5995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200" b="1" dirty="0"/>
              <a:t>احسب متوسط </a:t>
            </a:r>
            <a:r>
              <a:rPr lang="ar" sz="2400" b="1" dirty="0"/>
              <a:t>معدل التهوية لكل مساحة أرضية داخلية مفيدة</a:t>
            </a:r>
            <a:endParaRPr lang="en-GB" sz="2200" dirty="0"/>
          </a:p>
        </p:txBody>
      </p:sp>
      <p:sp>
        <p:nvSpPr>
          <p:cNvPr id="12" name="Rounded Rectangle 11"/>
          <p:cNvSpPr/>
          <p:nvPr/>
        </p:nvSpPr>
        <p:spPr>
          <a:xfrm>
            <a:off x="798990" y="3457331"/>
            <a:ext cx="3445693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125 ( </a:t>
            </a:r>
            <a:r>
              <a:rPr lang="ar" sz="2800" b="1" dirty="0">
                <a:solidFill>
                  <a:schemeClr val="tx1"/>
                </a:solidFill>
                <a:cs typeface="Calibri" panose="020F0502020204030204" pitchFamily="34" charset="0"/>
              </a:rPr>
              <a:t>م </a:t>
            </a:r>
            <a:r>
              <a:rPr lang="ar" sz="2800" b="1" baseline="30000" dirty="0">
                <a:solidFill>
                  <a:schemeClr val="tx1"/>
                </a:solidFill>
                <a:cs typeface="Calibri" panose="020F0502020204030204" pitchFamily="34" charset="0"/>
              </a:rPr>
              <a:t>2 </a:t>
            </a: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7969" y="2331141"/>
            <a:ext cx="3516714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ts val="2500"/>
              </a:lnSpc>
            </a:pPr>
            <a:r>
              <a:rPr lang="ar" sz="2800" b="1" u="sng" dirty="0">
                <a:solidFill>
                  <a:schemeClr val="tx1"/>
                </a:solidFill>
              </a:rPr>
              <a:t>109.1 </a:t>
            </a: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لتر / ثانية)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58802" y="274398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497150" y="2456467"/>
            <a:ext cx="64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4435641" y="2176595"/>
            <a:ext cx="667265" cy="20581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09A58-DD4D-4A38-84F8-EE651C70AE6F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80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99744"/>
            <a:ext cx="8418576" cy="4752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sz="2400" b="1" dirty="0"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endParaRPr lang="a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3840"/>
            <a:ext cx="2133600" cy="264160"/>
          </a:xfrm>
        </p:spPr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9F37FA-0F65-4A8E-99FB-537B7DA86829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98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5917" y="902043"/>
            <a:ext cx="81321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dirty="0"/>
              <a:t>تم تصميم مسكن صغير جديد بالمساحات التالية:</a:t>
            </a:r>
          </a:p>
          <a:p>
            <a:pPr algn="r" rtl="1"/>
            <a:endParaRPr lang="en-GB" sz="2400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" sz="2400" dirty="0"/>
              <a:t>مساحة الدوران: 10 م </a:t>
            </a:r>
            <a:r>
              <a:rPr lang="ar" sz="2400" baseline="30000" dirty="0"/>
              <a:t>2 </a:t>
            </a:r>
            <a:r>
              <a:rPr lang="ar" sz="2400" dirty="0"/>
              <a:t>؛ معدل تهوية 6 لتر / ثانية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" sz="2400" dirty="0"/>
              <a:t>غرفة المعيشة والمطبخ: 30 م </a:t>
            </a:r>
            <a:r>
              <a:rPr lang="ar" sz="2400" baseline="30000" dirty="0"/>
              <a:t>2 </a:t>
            </a:r>
            <a:r>
              <a:rPr lang="ar" sz="2400" dirty="0"/>
              <a:t>؛ معدل التهوية 7 لتر / ثانية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" sz="2400" dirty="0"/>
              <a:t>غرفة نوم 1: 13 م </a:t>
            </a:r>
            <a:r>
              <a:rPr lang="ar" sz="2400" baseline="30000" dirty="0"/>
              <a:t>2 </a:t>
            </a:r>
            <a:r>
              <a:rPr lang="ar" sz="2400" dirty="0"/>
              <a:t>؛ معدل التهوية 9.1 لتر / ثانية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" sz="2400" dirty="0"/>
              <a:t>غرفة نوم 2: 15 م </a:t>
            </a:r>
            <a:r>
              <a:rPr lang="ar" sz="2400" baseline="30000" dirty="0"/>
              <a:t>2 ؛ </a:t>
            </a:r>
            <a:r>
              <a:rPr lang="ar" sz="2400" dirty="0"/>
              <a:t>معدل التهوية 8 لتر / ثانية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JO" sz="2400"/>
              <a:t>دورات المياه</a:t>
            </a:r>
            <a:r>
              <a:rPr lang="ar" sz="2400"/>
              <a:t>: </a:t>
            </a:r>
            <a:r>
              <a:rPr lang="ar" sz="2400" dirty="0"/>
              <a:t>6 م </a:t>
            </a:r>
            <a:r>
              <a:rPr lang="ar" sz="2400" baseline="30000" dirty="0"/>
              <a:t>2 </a:t>
            </a:r>
            <a:r>
              <a:rPr lang="ar" sz="2400" dirty="0"/>
              <a:t>؛ معدل التهوية 5 لتر / ثانية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14960" y="4137285"/>
            <a:ext cx="8514080" cy="1047106"/>
            <a:chOff x="314960" y="4530325"/>
            <a:chExt cx="8514080" cy="871948"/>
          </a:xfrm>
        </p:grpSpPr>
        <p:sp>
          <p:nvSpPr>
            <p:cNvPr id="9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5"/>
              <a:ext cx="8514080" cy="8719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معدل التهوية لكل مساحة </a:t>
              </a:r>
              <a:endParaRPr lang="en-US" sz="2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48" y="464323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8B322B8-8C64-4BD1-96C9-C05AF565F8BD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7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62103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5953" y="-46815"/>
            <a:ext cx="9106930" cy="617838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د.1 .7 – التهوية الميكانيكية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7E9018D4-8DC4-9C40-9C93-D77459A72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529178"/>
              </p:ext>
            </p:extLst>
          </p:nvPr>
        </p:nvGraphicFramePr>
        <p:xfrm>
          <a:off x="558800" y="2206752"/>
          <a:ext cx="8128000" cy="13221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52277">
                  <a:extLst>
                    <a:ext uri="{9D8B030D-6E8A-4147-A177-3AD203B41FA5}">
                      <a16:colId xmlns:a16="http://schemas.microsoft.com/office/drawing/2014/main" val="2485450507"/>
                    </a:ext>
                  </a:extLst>
                </a:gridCol>
                <a:gridCol w="4075723">
                  <a:extLst>
                    <a:ext uri="{9D8B030D-6E8A-4147-A177-3AD203B41FA5}">
                      <a16:colId xmlns:a16="http://schemas.microsoft.com/office/drawing/2014/main" val="4179020819"/>
                    </a:ext>
                  </a:extLst>
                </a:gridCol>
              </a:tblGrid>
              <a:tr h="55511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JO" sz="2800" dirty="0">
                          <a:effectLst/>
                        </a:rPr>
                        <a:t>د.</a:t>
                      </a:r>
                      <a:r>
                        <a:rPr lang="ar" sz="2800" dirty="0">
                          <a:effectLst/>
                        </a:rPr>
                        <a:t>1.7 – </a:t>
                      </a:r>
                      <a:r>
                        <a:rPr lang="ar-JO" sz="2800" dirty="0">
                          <a:solidFill>
                            <a:schemeClr val="bg1"/>
                          </a:solidFill>
                        </a:rPr>
                        <a:t>التهوية الميكانيكية</a:t>
                      </a:r>
                      <a:endParaRPr lang="it-IT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05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000" dirty="0">
                          <a:effectLst/>
                        </a:rPr>
                        <a:t>مشكلة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" sz="2000" dirty="0">
                          <a:effectLst/>
                        </a:rPr>
                        <a:t>فئة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852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د- جودة البيئة الداخلية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 -1 جودة الهواء الداخلي والتهوية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39274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CDDDF981-1D77-4596-A359-C6F604D72055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1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6320"/>
            <a:ext cx="8229600" cy="508984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73078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7523"/>
              </p:ext>
            </p:extLst>
          </p:nvPr>
        </p:nvGraphicFramePr>
        <p:xfrm>
          <a:off x="457200" y="1856368"/>
          <a:ext cx="8182272" cy="1833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1629544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ar" dirty="0" err="1"/>
                        <a:t>وصف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مرحلة المشروع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" sz="1800" u="none" strike="noStrike" kern="1200" baseline="0" dirty="0"/>
                        <a:t>معدل التهوية الميكانيكية لكل مساحة أرضية داخلية مفيدة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1800" u="none" strike="noStrike" kern="1200" baseline="0" dirty="0"/>
                        <a:t>لتر / ثانية / م </a:t>
                      </a:r>
                      <a:r>
                        <a:rPr lang="ar" sz="1800" u="none" strike="noStrike" kern="1200" baseline="30000" dirty="0"/>
                        <a:t>2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dirty="0"/>
                        <a:t>تصميم</a:t>
                      </a:r>
                    </a:p>
                    <a:p>
                      <a:r>
                        <a:rPr lang="ar" dirty="0"/>
                        <a:t>____________</a:t>
                      </a:r>
                    </a:p>
                    <a:p>
                      <a:r>
                        <a:rPr lang="ar-JO" dirty="0"/>
                        <a:t>الاستخدام</a:t>
                      </a:r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dirty="0" err="1"/>
                        <a:t>تقدير</a:t>
                      </a:r>
                      <a:endParaRPr lang="it-IT" dirty="0"/>
                    </a:p>
                    <a:p>
                      <a:r>
                        <a:rPr lang="ar" dirty="0"/>
                        <a:t>____________</a:t>
                      </a:r>
                    </a:p>
                    <a:p>
                      <a:r>
                        <a:rPr lang="ar" dirty="0"/>
                        <a:t>قياسات</a:t>
                      </a:r>
                      <a:endParaRPr lang="it-IT" dirty="0"/>
                    </a:p>
                    <a:p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7 – التهوية الميكانيكية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5712" y="4235976"/>
            <a:ext cx="796486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" dirty="0"/>
              <a:t>فقط للمباني ذات أنظمة التهوية الميكانيكية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3366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CAC626-38EA-47B5-8165-1A36A671E714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5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1132815"/>
            <a:ext cx="8418576" cy="4482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7 – التهوية الميكانيكية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2712" y="1891632"/>
            <a:ext cx="8602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ضمان معدل تبديل هواء فعال يسهل جودة الهواء الداخلي العالية وظروف الراحة الحرارية الداخلية الكافية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3022910"/>
            <a:ext cx="19050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7E5A07E-CF1C-40FD-9962-9BD4E6DA075D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121664"/>
            <a:ext cx="6660896" cy="4630649"/>
          </a:xfrm>
        </p:spPr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sz="2400" dirty="0"/>
              <a:t>يقيس هذا المؤشر عدد المرات التي يدخل فيها الهواء الجديد من خارج الغرفة كل ساعة ويتم خلطه وتبادله مع الهواء القديم من الداخل.</a:t>
            </a:r>
            <a:endParaRPr lang="en-GB" sz="2400" dirty="0"/>
          </a:p>
          <a:p>
            <a:pPr marL="0" indent="0" algn="ctr" rtl="1">
              <a:buNone/>
            </a:pPr>
            <a:endParaRPr lang="en-GB" sz="2400" dirty="0"/>
          </a:p>
          <a:p>
            <a:pPr marL="0" indent="0" algn="ctr" rtl="1">
              <a:buNone/>
            </a:pPr>
            <a:r>
              <a:rPr lang="ar" sz="2400" dirty="0"/>
              <a:t>تغير الهواء المنخفض</a:t>
            </a:r>
            <a:r>
              <a:rPr lang="ar-JO" sz="2400" dirty="0"/>
              <a:t> ينتج عنه </a:t>
            </a:r>
            <a:r>
              <a:rPr lang="ar" sz="2400" dirty="0"/>
              <a:t>احتباس المواد المسببة للحساسية والملوثات والمهيجات التي يمكن أن تقلل من جودة الهواء الداخلي وتؤثر على رفاهية ال</a:t>
            </a:r>
            <a:r>
              <a:rPr lang="ar-JO" sz="2400" dirty="0"/>
              <a:t>مستخدمين</a:t>
            </a:r>
            <a:endParaRPr lang="ar" sz="2400" dirty="0"/>
          </a:p>
          <a:p>
            <a:pPr marL="0" indent="0" algn="ctr" rtl="1">
              <a:buNone/>
            </a:pPr>
            <a:endParaRPr lang="en-US" sz="1800" dirty="0"/>
          </a:p>
          <a:p>
            <a:pPr marL="0" indent="0" algn="ctr" rtl="1">
              <a:buNone/>
            </a:pPr>
            <a:r>
              <a:rPr lang="ar" sz="2400" dirty="0"/>
              <a:t>معدل تغير الهواء المرتفع </a:t>
            </a:r>
            <a:r>
              <a:rPr lang="ar-JO" sz="2400" dirty="0"/>
              <a:t>ينتج عنه </a:t>
            </a:r>
            <a:r>
              <a:rPr lang="ar" sz="2400" dirty="0"/>
              <a:t>عدم الراحة الحرارية ونفايات الطاقة</a:t>
            </a: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7 – التهوية الميكانيكية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87" y="87055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907" y="2750054"/>
            <a:ext cx="2300713" cy="189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F3AE65C-B7D4-43BC-ACB9-650AD7448AB5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5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926593"/>
            <a:ext cx="8641600" cy="5061612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buNone/>
            </a:pPr>
            <a:endParaRPr lang="en-US" sz="24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600" dirty="0"/>
              <a:t>حدود التقييم هي</a:t>
            </a:r>
            <a:r>
              <a:rPr lang="ar-JO" sz="2600" dirty="0"/>
              <a:t> مساحة</a:t>
            </a:r>
            <a:r>
              <a:rPr lang="ar" sz="2600" dirty="0"/>
              <a:t> المبنى </a:t>
            </a:r>
            <a:r>
              <a:rPr lang="ar-JO" sz="2600" dirty="0"/>
              <a:t>المُكيفة</a:t>
            </a:r>
            <a:r>
              <a:rPr lang="ar" sz="2600" dirty="0"/>
              <a:t> </a:t>
            </a:r>
            <a:r>
              <a:rPr lang="ar-JO" sz="2600" dirty="0"/>
              <a:t>ال</a:t>
            </a:r>
            <a:r>
              <a:rPr lang="ar" sz="2600" dirty="0"/>
              <a:t>مفيدة.</a:t>
            </a:r>
            <a:endParaRPr lang="en-GB" sz="2600" dirty="0"/>
          </a:p>
          <a:p>
            <a:pPr marL="0" indent="0" algn="r" rtl="1">
              <a:buNone/>
            </a:pPr>
            <a:endParaRPr lang="en-GB" sz="1300" dirty="0"/>
          </a:p>
          <a:p>
            <a:pPr marL="0" indent="0" algn="r" rtl="1">
              <a:buNone/>
            </a:pPr>
            <a:r>
              <a:rPr lang="ar" sz="2600" dirty="0"/>
              <a:t>بالنسبة للمبنى الم</a:t>
            </a:r>
            <a:r>
              <a:rPr lang="ar-JO" sz="2600" dirty="0"/>
              <a:t>ستخدم</a:t>
            </a:r>
            <a:r>
              <a:rPr lang="ar" sz="2600" dirty="0"/>
              <a:t> ، يتم إجراء القياسات في جميع المساحات ذات الوظائف المميزة للمبنى (على سبيل المثال ، مساحات المكاتب ، غرفة الاجتماعات ، الكافيتريا) ، اتجاهات مختلفة (على سبيل المثال على جانب الواجهة المواجهة للشارع) ، والأرضيات (على سبيل المثال ، أولاً ، الطابق الأوسط والأخير). ثم يتم حساب قيمة المؤشر للمبنى كمتوسط مرجح للقياسات المقابلة .</a:t>
            </a:r>
          </a:p>
          <a:p>
            <a:pPr marL="0" indent="0" algn="r" rtl="1">
              <a:buNone/>
            </a:pPr>
            <a:endParaRPr lang="en-GB" sz="1300" dirty="0"/>
          </a:p>
          <a:p>
            <a:pPr marL="0" indent="0" algn="r" rtl="1">
              <a:buNone/>
            </a:pPr>
            <a:r>
              <a:rPr lang="ar" sz="2600" dirty="0"/>
              <a:t>بالنسبة لمرحلة التصميم ، يجب حساب المؤشر لجميع أنظمة التهوية الميكانيكية في المبنى. ثم يتم حساب قيمة المؤشر للمبنى كمتوسط مرجح للقيم المقدرة أو المقاسة المقابلة.</a:t>
            </a:r>
            <a:endParaRPr lang="en-US" sz="26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7D434C-F77E-43CE-BE6D-6C3F1D302131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0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2"/>
            <a:ext cx="5965308" cy="475488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التصميم</a:t>
            </a:r>
            <a:endParaRPr lang="it-IT" sz="2400" dirty="0"/>
          </a:p>
          <a:p>
            <a:pPr marL="0" indent="0" algn="r" rtl="1">
              <a:buNone/>
            </a:pPr>
            <a:endParaRPr lang="en-GB" sz="2400" dirty="0"/>
          </a:p>
          <a:p>
            <a:pPr marL="0" indent="0" algn="r" rtl="1">
              <a:buNone/>
            </a:pPr>
            <a:r>
              <a:rPr lang="ar" sz="2400" dirty="0"/>
              <a:t>لحساب معدل التهوية</a:t>
            </a:r>
            <a:r>
              <a:rPr lang="ar-JO" sz="2400" dirty="0"/>
              <a:t> </a:t>
            </a:r>
            <a:r>
              <a:rPr lang="ar" sz="2400" dirty="0"/>
              <a:t>يجب استخدام محاكاة تصميم لاستراتيجية تهوية المبنى وفقًا للمواصفة EN 16798-7.</a:t>
            </a:r>
            <a:endParaRPr lang="en-GB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360"/>
            <a:ext cx="2133600" cy="294640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99" y="1865002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579B55-051D-496B-A773-0E6F6182A5B9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6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</a:t>
            </a: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مرحلة </a:t>
            </a:r>
            <a:endParaRPr lang="it-IT" sz="2400" dirty="0"/>
          </a:p>
          <a:p>
            <a:pPr marL="0" indent="0" algn="r" rtl="1">
              <a:buNone/>
            </a:pPr>
            <a:endParaRPr lang="en-GB" sz="2400" dirty="0"/>
          </a:p>
          <a:p>
            <a:pPr marL="0" indent="0" algn="r" rtl="1">
              <a:buNone/>
            </a:pPr>
            <a:r>
              <a:rPr lang="ar" sz="2400" dirty="0"/>
              <a:t>التهوية كجزء من عملية التشغيل في الموقع وفقًا للطرق الموضحة في الملحق د من EN 12599.</a:t>
            </a:r>
            <a:endParaRPr lang="en-GB" sz="2400" dirty="0"/>
          </a:p>
          <a:p>
            <a:pPr marL="0" indent="0" algn="r" rtl="1">
              <a:buNone/>
            </a:pPr>
            <a:endParaRPr lang="en-GB" sz="1300" dirty="0"/>
          </a:p>
          <a:p>
            <a:pPr marL="0" indent="0" algn="r" rtl="1">
              <a:buNone/>
            </a:pPr>
            <a:r>
              <a:rPr lang="ar" sz="2400" dirty="0"/>
              <a:t>يجب الإبلاغ عن متوسط معدل التهوية </a:t>
            </a:r>
            <a:endParaRPr lang="en-GB" sz="2400" dirty="0"/>
          </a:p>
          <a:p>
            <a:pPr marL="0" indent="0" algn="r" rtl="1">
              <a:buNone/>
            </a:pPr>
            <a:endParaRPr lang="en-GB" sz="1300" dirty="0"/>
          </a:p>
          <a:p>
            <a:pPr marL="0" indent="0" algn="r" rtl="1">
              <a:buNone/>
            </a:pPr>
            <a:r>
              <a:rPr lang="ar" sz="2400" dirty="0"/>
              <a:t>يمكن أخذ القياسات في عدد من النقاط في النظام.</a:t>
            </a:r>
            <a:endParaRPr lang="en-GB" sz="2400" dirty="0"/>
          </a:p>
          <a:p>
            <a:pPr marL="0" indent="0" algn="r" rtl="1">
              <a:buNone/>
            </a:pPr>
            <a:endParaRPr lang="en-GB" sz="1200" dirty="0"/>
          </a:p>
          <a:p>
            <a:pPr marL="0" indent="0" algn="r" rtl="1">
              <a:buNone/>
            </a:pPr>
            <a:r>
              <a:rPr lang="ar" sz="2400" dirty="0"/>
              <a:t>القياسات لمجاري الهواء و / أو المحطات الهوائية ذات الصلة التي تمد الفراغات الداخلية بالهواء على النحو المحدد وفقًا للإرشادات الواردة في القسم 2.1.2.2 من المعيار المرجعي .</a:t>
            </a:r>
          </a:p>
          <a:p>
            <a:pPr marL="0" indent="0" algn="r" rtl="1">
              <a:buNone/>
            </a:pPr>
            <a:endParaRPr lang="en-GB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421148-FFE5-47AA-8213-3CF44294558B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3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048511"/>
            <a:ext cx="8418576" cy="496199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</a:t>
            </a:r>
            <a:endParaRPr lang="it-IT" sz="2400" dirty="0"/>
          </a:p>
          <a:p>
            <a:pPr marL="0" indent="0" algn="just" rtl="1">
              <a:buNone/>
            </a:pPr>
            <a:r>
              <a:rPr lang="a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</a:t>
            </a:r>
            <a:r>
              <a:rPr lang="a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0" indent="0" algn="just" rtl="1">
              <a:buNone/>
            </a:pPr>
            <a:endParaRPr lang="en-US" sz="10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2400" dirty="0"/>
              <a:t>احسب </a:t>
            </a:r>
            <a:r>
              <a:rPr lang="ar" sz="2400" b="1" dirty="0"/>
              <a:t>معدل التهوية الميكانيكية </a:t>
            </a:r>
            <a:r>
              <a:rPr lang="ar" sz="2400" dirty="0"/>
              <a:t>في كل مساحة مميزة محددة ، [l</a:t>
            </a:r>
            <a:r>
              <a:rPr lang="ar" sz="2400" baseline="30000" dirty="0"/>
              <a:t> </a:t>
            </a:r>
            <a:r>
              <a:rPr lang="ar" sz="2400" dirty="0"/>
              <a:t>/س]</a:t>
            </a:r>
            <a:endParaRPr lang="en-GB" sz="24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2400" dirty="0"/>
              <a:t>احسب </a:t>
            </a:r>
            <a:r>
              <a:rPr lang="ar" sz="2400" b="1" dirty="0"/>
              <a:t>مساحة ال</a:t>
            </a:r>
            <a:r>
              <a:rPr lang="ar-JO" sz="2400" b="1" dirty="0"/>
              <a:t>طوابق</a:t>
            </a:r>
            <a:r>
              <a:rPr lang="ar" sz="2400" b="1" dirty="0"/>
              <a:t> الداخلية </a:t>
            </a:r>
            <a:r>
              <a:rPr lang="ar" sz="2400" dirty="0"/>
              <a:t>لكل مساحة مميزة ، [ م </a:t>
            </a:r>
            <a:r>
              <a:rPr lang="ar" sz="2400" baseline="30000" dirty="0"/>
              <a:t>2 </a:t>
            </a:r>
            <a:r>
              <a:rPr lang="ar" sz="2400" dirty="0"/>
              <a:t>]</a:t>
            </a:r>
          </a:p>
          <a:p>
            <a:pPr marL="446088" indent="-446088" algn="r" rtl="1">
              <a:buFont typeface="+mj-lt"/>
              <a:buAutoNum type="arabicPeriod"/>
            </a:pPr>
            <a:r>
              <a:rPr lang="ar" sz="2400" dirty="0"/>
              <a:t>احسب </a:t>
            </a:r>
            <a:r>
              <a:rPr lang="ar" sz="2400" b="1" dirty="0"/>
              <a:t>معدل التهوية الميكانيكية لكل مساحة </a:t>
            </a:r>
            <a:r>
              <a:rPr lang="ar-JO" sz="2400" b="1" dirty="0"/>
              <a:t>الطوابق</a:t>
            </a:r>
            <a:r>
              <a:rPr lang="ar" sz="2400" b="1" dirty="0"/>
              <a:t> </a:t>
            </a:r>
            <a:r>
              <a:rPr lang="ar-JO" sz="2400" b="1" dirty="0"/>
              <a:t>ال</a:t>
            </a:r>
            <a:r>
              <a:rPr lang="ar" sz="2400" b="1" dirty="0"/>
              <a:t>داخلية </a:t>
            </a:r>
            <a:r>
              <a:rPr lang="ar" sz="2400" dirty="0"/>
              <a:t>في كل مساحة مميزة محددة ، [ل</a:t>
            </a:r>
            <a:r>
              <a:rPr lang="ar" sz="2400" baseline="30000" dirty="0"/>
              <a:t> </a:t>
            </a:r>
            <a:r>
              <a:rPr lang="ar" sz="2400" dirty="0"/>
              <a:t>/ ق / م </a:t>
            </a:r>
            <a:r>
              <a:rPr lang="ar" sz="2400" baseline="30000" dirty="0"/>
              <a:t>2 </a:t>
            </a:r>
            <a:r>
              <a:rPr lang="ar" sz="2400" dirty="0"/>
              <a:t>]</a:t>
            </a:r>
            <a:endParaRPr lang="en-GB" sz="24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2400" dirty="0"/>
              <a:t>احسب </a:t>
            </a:r>
            <a:r>
              <a:rPr lang="ar" sz="2400" b="1" dirty="0"/>
              <a:t>إجمالي مساحة ال</a:t>
            </a:r>
            <a:r>
              <a:rPr lang="ar-JO" sz="2400" b="1" dirty="0"/>
              <a:t>طوابق</a:t>
            </a:r>
            <a:r>
              <a:rPr lang="ar" sz="2400" b="1" dirty="0"/>
              <a:t> الداخلية</a:t>
            </a:r>
            <a:r>
              <a:rPr lang="ar" sz="2400" b="1" dirty="0">
                <a:solidFill>
                  <a:srgbClr val="FF0000"/>
                </a:solidFill>
              </a:rPr>
              <a:t> </a:t>
            </a:r>
            <a:r>
              <a:rPr lang="ar" sz="2400" dirty="0"/>
              <a:t>من جميع المساحات المميزة المحددة ، [م </a:t>
            </a:r>
            <a:r>
              <a:rPr lang="ar" sz="2400" baseline="30000" dirty="0"/>
              <a:t>2 </a:t>
            </a:r>
            <a:r>
              <a:rPr lang="ar" sz="2400" dirty="0"/>
              <a:t>]</a:t>
            </a:r>
            <a:endParaRPr lang="en-GB" sz="2400" dirty="0"/>
          </a:p>
          <a:p>
            <a:pPr marL="446088" indent="-446088" algn="r" rtl="1">
              <a:buFont typeface="+mj-lt"/>
              <a:buAutoNum type="arabicPeriod"/>
            </a:pPr>
            <a:r>
              <a:rPr lang="ar" sz="2400" dirty="0"/>
              <a:t>اجمع نواتج </a:t>
            </a:r>
            <a:r>
              <a:rPr lang="ar" sz="2400" b="1" dirty="0"/>
              <a:t>معدل التهوية الميكانيكية </a:t>
            </a:r>
            <a:r>
              <a:rPr lang="ar" sz="2400" dirty="0"/>
              <a:t>في كل مساحة مميزة </a:t>
            </a:r>
            <a:r>
              <a:rPr lang="ar" sz="2400" b="1" dirty="0"/>
              <a:t>مضروبًا في مساحة ال</a:t>
            </a:r>
            <a:r>
              <a:rPr lang="ar-JO" sz="2400" b="1" dirty="0"/>
              <a:t>طوابق</a:t>
            </a:r>
            <a:endParaRPr lang="ar" sz="2400" b="1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3520"/>
            <a:ext cx="2133600" cy="28448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9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JO" sz="2800" dirty="0"/>
              <a:t>د.1 . 7 – التهوية الميكانيكية </a:t>
            </a:r>
            <a:endParaRPr lang="en-GB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5CE610-FD6F-4CA6-9377-8FC0541C565B}"/>
              </a:ext>
            </a:extLst>
          </p:cNvPr>
          <p:cNvSpPr/>
          <p:nvPr/>
        </p:nvSpPr>
        <p:spPr>
          <a:xfrm>
            <a:off x="2315080" y="5892167"/>
            <a:ext cx="2162432" cy="63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913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C53D98-8D12-438D-9B9F-AA1B70E58273}"/>
</file>

<file path=customXml/itemProps2.xml><?xml version="1.0" encoding="utf-8"?>
<ds:datastoreItem xmlns:ds="http://schemas.openxmlformats.org/officeDocument/2006/customXml" ds:itemID="{1B56200C-DE9D-4205-9A36-57E331FDB1C6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7703844f-ab03-448f-aed1-f35d29f3bcba"/>
    <ds:schemaRef ds:uri="019ad8dd-0490-40d8-9346-bcbaec298f6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6C017B-2DA3-44C8-B550-3231AFAA6B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19086</TotalTime>
  <Words>1200</Words>
  <Application>Microsoft Office PowerPoint</Application>
  <PresentationFormat>On-screen Show (4:3)</PresentationFormat>
  <Paragraphs>155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Cambria Math</vt:lpstr>
      <vt:lpstr>Times New Roman</vt:lpstr>
      <vt:lpstr>Wingdings</vt:lpstr>
      <vt:lpstr>Larissa</vt:lpstr>
      <vt:lpstr>PowerPoint Presentation</vt:lpstr>
      <vt:lpstr>د.1 .7 – التهوية الميكانيكية </vt:lpstr>
      <vt:lpstr>د.1 . 7 – التهوية الميكانيكية </vt:lpstr>
      <vt:lpstr>د.1 . 7 – التهوية الميكانيكية </vt:lpstr>
      <vt:lpstr>د.1 . 7 – التهوية الميكانيكية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د.1 . 7 – التهوية الميكانيكية </vt:lpstr>
      <vt:lpstr>د.1 . 7 – التهوية الميكانيكية </vt:lpstr>
      <vt:lpstr>PowerPoint Presentation</vt:lpstr>
      <vt:lpstr>PowerPoint Presentation</vt:lpstr>
      <vt:lpstr>د.1 . 7 – التهوية الميكانيكية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323</cp:revision>
  <dcterms:created xsi:type="dcterms:W3CDTF">2017-01-09T10:20:00Z</dcterms:created>
  <dcterms:modified xsi:type="dcterms:W3CDTF">2023-04-07T06:05:45Z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